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3"/>
    <p:sldId id="1140" r:id="rId4"/>
    <p:sldId id="1141" r:id="rId5"/>
    <p:sldId id="1142" r:id="rId6"/>
    <p:sldId id="1143" r:id="rId7"/>
    <p:sldId id="1144" r:id="rId8"/>
    <p:sldId id="1145" r:id="rId9"/>
    <p:sldId id="1154" r:id="rId10"/>
    <p:sldId id="1146" r:id="rId11"/>
    <p:sldId id="1155" r:id="rId12"/>
    <p:sldId id="1147" r:id="rId13"/>
    <p:sldId id="1156" r:id="rId14"/>
    <p:sldId id="1148" r:id="rId15"/>
    <p:sldId id="1157" r:id="rId16"/>
    <p:sldId id="1149" r:id="rId17"/>
    <p:sldId id="1150" r:id="rId18"/>
    <p:sldId id="1151" r:id="rId19"/>
    <p:sldId id="1152" r:id="rId20"/>
    <p:sldId id="1158" r:id="rId2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2"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11" d="100"/>
          <a:sy n="111" d="100"/>
        </p:scale>
        <p:origin x="498" y="114"/>
      </p:cViewPr>
      <p:guideLst>
        <p:guide orient="horz" pos="2182"/>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1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notesMaster" Target="notesMasters/notesMaster1.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第十四章  内能的利用</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能量的转化与守恒</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2238241"/>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在能量转化过程中，不可避免要克服摩擦做功，会有能量损失，所以该装置不可能成为永动机，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错误；用电低峰时，重物上升，电能转化为机械能，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错误；用电高峰时，重物下降，机械能转化为电能，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错误；机械能与质量、速度和高度有关，重物质量一定，井越深，能储存的电能越多，</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21.jpg" descr="id:2147495124;FounderCES"/>
          <p:cNvPicPr/>
          <p:nvPr/>
        </p:nvPicPr>
        <p:blipFill>
          <a:blip r:embed="rId1"/>
          <a:stretch>
            <a:fillRect/>
          </a:stretch>
        </p:blipFill>
        <p:spPr>
          <a:xfrm>
            <a:off x="4692550" y="3277635"/>
            <a:ext cx="3024336" cy="2422922"/>
          </a:xfrm>
          <a:prstGeom prst="rect">
            <a:avLst/>
          </a:prstGeom>
        </p:spPr>
      </p:pic>
      <p:sp>
        <p:nvSpPr>
          <p:cNvPr id="4" name="矩形 3"/>
          <p:cNvSpPr/>
          <p:nvPr/>
        </p:nvSpPr>
        <p:spPr>
          <a:xfrm>
            <a:off x="5419888" y="5661064"/>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2975"/>
            <a:ext cx="11485848" cy="5078313"/>
          </a:xfrm>
        </p:spPr>
        <p:txBody>
          <a:bodyPr/>
          <a:lstStyle/>
          <a:p>
            <a:pPr>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构建和谐型、节约型社会的观念深得民心，遍布于</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的方方面面，自动充电式电动车就是其中很好的一</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电动车的前轮装有发电机，发电机与蓄电池连接</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骑车者用力蹬车或电动自行车自动滑行时，自行车</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连通发电机向蓄电池充电，将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转化成电能</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储存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现某人骑车以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的初动能在粗糙的水平路面上滑行，第一次启动自充电装置，让车自由滑行，第二次关闭自充电装置，让车自由滑行，这两次实验的动能</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随路程</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变化关系如图所示，请你判断图线</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）是启动自充电装置后的图线</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39.jpg" descr="id:2147495131;FounderCES"/>
          <p:cNvPicPr/>
          <p:nvPr/>
        </p:nvPicPr>
        <p:blipFill>
          <a:blip r:embed="rId1"/>
          <a:stretch>
            <a:fillRect/>
          </a:stretch>
        </p:blipFill>
        <p:spPr>
          <a:xfrm>
            <a:off x="8039422" y="1249591"/>
            <a:ext cx="3319648" cy="1800200"/>
          </a:xfrm>
          <a:prstGeom prst="rect">
            <a:avLst/>
          </a:prstGeom>
        </p:spPr>
      </p:pic>
      <p:sp>
        <p:nvSpPr>
          <p:cNvPr id="4" name="矩形 3"/>
          <p:cNvSpPr/>
          <p:nvPr/>
        </p:nvSpPr>
        <p:spPr>
          <a:xfrm>
            <a:off x="8831510" y="3251298"/>
            <a:ext cx="1576072"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7</a:t>
            </a:r>
            <a:r>
              <a:rPr lang="zh-CN" altLang="zh-CN" sz="2400" b="0">
                <a:solidFill>
                  <a:srgbClr val="000000"/>
                </a:solidFill>
                <a:cs typeface="Times New Roman" panose="02020603050405020304" pitchFamily="18" charset="0"/>
              </a:rPr>
              <a:t>题）</a:t>
            </a:r>
            <a:endParaRPr lang="zh-CN" altLang="en-US" b="0"/>
          </a:p>
        </p:txBody>
      </p:sp>
      <p:sp>
        <p:nvSpPr>
          <p:cNvPr id="5" name="矩形 4"/>
          <p:cNvSpPr/>
          <p:nvPr/>
        </p:nvSpPr>
        <p:spPr>
          <a:xfrm>
            <a:off x="5042729" y="3193807"/>
            <a:ext cx="1112805" cy="461665"/>
          </a:xfrm>
          <a:prstGeom prst="rect">
            <a:avLst/>
          </a:prstGeom>
        </p:spPr>
        <p:txBody>
          <a:bodyPr wrap="none">
            <a:spAutoFit/>
          </a:bodyPr>
          <a:lstStyle/>
          <a:p>
            <a:r>
              <a:rPr lang="zh-CN" altLang="zh-CN" sz="2400">
                <a:cs typeface="Times New Roman" panose="02020603050405020304" pitchFamily="18" charset="0"/>
              </a:rPr>
              <a:t>机械能</a:t>
            </a:r>
            <a:endParaRPr lang="zh-CN" altLang="en-US"/>
          </a:p>
        </p:txBody>
      </p:sp>
      <p:sp>
        <p:nvSpPr>
          <p:cNvPr id="6" name="矩形 5"/>
          <p:cNvSpPr/>
          <p:nvPr/>
        </p:nvSpPr>
        <p:spPr>
          <a:xfrm>
            <a:off x="6250848" y="4849991"/>
            <a:ext cx="494046" cy="461665"/>
          </a:xfrm>
          <a:prstGeom prst="rect">
            <a:avLst/>
          </a:prstGeom>
        </p:spPr>
        <p:txBody>
          <a:bodyPr wrap="none">
            <a:spAutoFit/>
          </a:bodyPr>
          <a:lstStyle/>
          <a:p>
            <a:r>
              <a:rPr lang="en-US" altLang="zh-CN" sz="2400">
                <a:latin typeface="宋体" panose="02010600030101010101" pitchFamily="2" charset="-122"/>
                <a:cs typeface="Times New Roman" panose="02020603050405020304" pitchFamily="18" charset="0"/>
              </a:rPr>
              <a:t>②</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当骑车者用力蹬车或电动自行车自动滑行时，自行车就可以连通发电机向蓄电池充电，将机械能转化成电能储存起来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启动自充电装置，让车自由滑行，自行车的动能一部分转化为电能，另一部分通过克服阻力做功转化为内能；第二次关闭自充电装置，让车自由滑行，通过克服阻力做功，自行车的动能全部转化为内能，转化为内能的能量越多，自行车滑行的距离越大，由两次实验的动能随路程变化关系图像可知，图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是启动自充电装置后的图线</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r39.jpg" descr="id:2147495131;FounderCES"/>
          <p:cNvPicPr/>
          <p:nvPr/>
        </p:nvPicPr>
        <p:blipFill>
          <a:blip r:embed="rId1"/>
          <a:stretch>
            <a:fillRect/>
          </a:stretch>
        </p:blipFill>
        <p:spPr>
          <a:xfrm>
            <a:off x="4583038" y="4109609"/>
            <a:ext cx="3319648" cy="1800200"/>
          </a:xfrm>
          <a:prstGeom prst="rect">
            <a:avLst/>
          </a:prstGeom>
        </p:spPr>
      </p:pic>
      <p:sp>
        <p:nvSpPr>
          <p:cNvPr id="4" name="矩形 3"/>
          <p:cNvSpPr/>
          <p:nvPr/>
        </p:nvSpPr>
        <p:spPr>
          <a:xfrm>
            <a:off x="5375126" y="6111316"/>
            <a:ext cx="1576072"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7</a:t>
            </a:r>
            <a:r>
              <a:rPr lang="zh-CN" altLang="zh-CN" sz="2400" b="0">
                <a:solidFill>
                  <a:srgbClr val="000000"/>
                </a:solidFill>
                <a:cs typeface="Times New Roman" panose="02020603050405020304" pitchFamily="18" charset="0"/>
              </a:rPr>
              <a:t>题）</a:t>
            </a:r>
            <a:endParaRPr lang="zh-CN" altLang="en-US" b="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28243"/>
            <a:ext cx="11485848" cy="390023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在热力学中，热量可以从一个物体传递到另一个物体，也可以与机械能或其他能量互相转化，但是在传递和转化过程中，能量的总值保持不变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这是能量守恒定律在热力学中的一种表述，被称为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热力学第一定律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设物体与环境之间传递的热量为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，环境对物体做的功为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，可得内能的变化量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请根据上述原理解答下面的问题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空气压缩机在一次压缩中，活塞对空气做了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的功，同时空气的内能增加了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，则空气从外界吸收的热量是多少</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延伸探究提优-24A.eps" descr="id:2147495138;FounderCES"/>
          <p:cNvPicPr/>
          <p:nvPr/>
        </p:nvPicPr>
        <p:blipFill>
          <a:blip r:embed="rId1"/>
          <a:stretch>
            <a:fillRect/>
          </a:stretch>
        </p:blipFill>
        <p:spPr>
          <a:xfrm>
            <a:off x="360854" y="1055861"/>
            <a:ext cx="8182624" cy="610253"/>
          </a:xfrm>
          <a:prstGeom prst="rect">
            <a:avLst/>
          </a:prstGeom>
        </p:spPr>
      </p:pic>
      <p:sp>
        <p:nvSpPr>
          <p:cNvPr id="4" name="矩形 3"/>
          <p:cNvSpPr/>
          <p:nvPr/>
        </p:nvSpPr>
        <p:spPr>
          <a:xfrm>
            <a:off x="326039" y="5517048"/>
            <a:ext cx="1519968" cy="576248"/>
          </a:xfrm>
          <a:prstGeom prst="rect">
            <a:avLst/>
          </a:prstGeom>
        </p:spPr>
        <p:txBody>
          <a:bodyPr wrap="none">
            <a:spAutoFit/>
          </a:bodyPr>
          <a:lstStyle/>
          <a:p>
            <a:pPr>
              <a:lnSpc>
                <a:spcPct val="150000"/>
              </a:lnSpc>
            </a:pPr>
            <a:r>
              <a:rPr lang="en-US" altLang="zh-CN" sz="2400"/>
              <a:t>1.6</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5</a:t>
            </a:r>
            <a:r>
              <a:rPr lang="en-US" altLang="zh-CN" sz="2400"/>
              <a:t> J</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20820"/>
            <a:ext cx="11485848" cy="1684244"/>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由于在能量转化过程中，能量的总量保持不变，已知活塞对空气做了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的功，同时空气的内能增加了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得，空气从外界吸收的热量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03436"/>
            <a:ext cx="11485848" cy="611705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阅读图文，回答问题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941060" algn="l"/>
              </a:tabLst>
            </a:pPr>
            <a:r>
              <a:rPr lang="zh-CN" altLang="zh-CN" smtClean="0">
                <a:solidFill>
                  <a:srgbClr val="000000"/>
                </a:solidFill>
                <a:latin typeface="Times New Roman" panose="02020603050405020304" pitchFamily="18" charset="0"/>
                <a:ea typeface="隶书" panose="02010509060101010101" pitchFamily="49" charset="-122"/>
                <a:cs typeface="Times New Roman" panose="02020603050405020304" pitchFamily="18" charset="0"/>
              </a:rPr>
              <a:t>与</a:t>
            </a:r>
            <a:r>
              <a:rPr lang="zh-CN" altLang="zh-CN">
                <a:solidFill>
                  <a:srgbClr val="000000"/>
                </a:solidFill>
                <a:latin typeface="Times New Roman" panose="02020603050405020304" pitchFamily="18" charset="0"/>
                <a:ea typeface="隶书" panose="02010509060101010101" pitchFamily="49" charset="-122"/>
                <a:cs typeface="Times New Roman" panose="02020603050405020304" pitchFamily="18" charset="0"/>
              </a:rPr>
              <a:t>伟大同行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这是一个著名物理学家发现一个伟大定律的实验装置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仔细观察后回答问题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4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）装置中的两个配重的重量不等，释放后大配重下降，小配重上升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通过反复对调左右两个配重，会使动叶轮不停地转动，从而导致热量计中水的温度</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填变化情况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），原因是</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n49.jpg" descr="id:2147495145;FounderCES"/>
          <p:cNvPicPr/>
          <p:nvPr/>
        </p:nvPicPr>
        <p:blipFill>
          <a:blip r:embed="rId1"/>
          <a:stretch>
            <a:fillRect/>
          </a:stretch>
        </p:blipFill>
        <p:spPr>
          <a:xfrm>
            <a:off x="5301772" y="2403636"/>
            <a:ext cx="1945561" cy="1970208"/>
          </a:xfrm>
          <a:prstGeom prst="rect">
            <a:avLst/>
          </a:prstGeom>
        </p:spPr>
      </p:pic>
      <p:sp>
        <p:nvSpPr>
          <p:cNvPr id="4" name="矩形 3"/>
          <p:cNvSpPr/>
          <p:nvPr/>
        </p:nvSpPr>
        <p:spPr>
          <a:xfrm>
            <a:off x="5472490" y="4462251"/>
            <a:ext cx="1576072" cy="461665"/>
          </a:xfrm>
          <a:prstGeom prst="rect">
            <a:avLst/>
          </a:prstGeom>
        </p:spPr>
        <p:txBody>
          <a:bodyPr wrap="none">
            <a:spAutoFit/>
          </a:bodyPr>
          <a:lstStyle/>
          <a:p>
            <a:pPr algn="just">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9695606" y="5543110"/>
            <a:ext cx="803425" cy="461665"/>
          </a:xfrm>
          <a:prstGeom prst="rect">
            <a:avLst/>
          </a:prstGeom>
        </p:spPr>
        <p:txBody>
          <a:bodyPr wrap="none">
            <a:spAutoFit/>
          </a:bodyPr>
          <a:lstStyle/>
          <a:p>
            <a:r>
              <a:rPr lang="zh-CN" altLang="zh-CN" sz="2400">
                <a:cs typeface="Times New Roman" panose="02020603050405020304" pitchFamily="18" charset="0"/>
              </a:rPr>
              <a:t>升高</a:t>
            </a:r>
            <a:endParaRPr lang="zh-CN" altLang="en-US"/>
          </a:p>
        </p:txBody>
      </p:sp>
      <p:sp>
        <p:nvSpPr>
          <p:cNvPr id="6" name="矩形 5"/>
          <p:cNvSpPr/>
          <p:nvPr/>
        </p:nvSpPr>
        <p:spPr>
          <a:xfrm>
            <a:off x="2614314" y="6063679"/>
            <a:ext cx="4206601" cy="461665"/>
          </a:xfrm>
          <a:prstGeom prst="rect">
            <a:avLst/>
          </a:prstGeom>
        </p:spPr>
        <p:txBody>
          <a:bodyPr wrap="none">
            <a:spAutoFit/>
          </a:bodyPr>
          <a:lstStyle/>
          <a:p>
            <a:r>
              <a:rPr lang="zh-CN" altLang="zh-CN" sz="2400">
                <a:cs typeface="Times New Roman" panose="02020603050405020304" pitchFamily="18" charset="0"/>
              </a:rPr>
              <a:t>配重的机械能转化为水的内能</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02550"/>
            <a:ext cx="11485848" cy="3970318"/>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）实验中科学家某次测得的数据如下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小配重重量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，大配重重量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520 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，每升降一次配重各自移动的距离</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，热量计中水的质量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，升降次数与水温变化的关系如表所示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分析数据，科学家得出了结论：在上述现象中能量是守恒的！请你帮他补出计算、判断过程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只需分析一次实验</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4" y="2232166"/>
          <a:ext cx="11233244" cy="1097280"/>
        </p:xfrm>
        <a:graphic>
          <a:graphicData uri="http://schemas.openxmlformats.org/drawingml/2006/table">
            <a:tbl>
              <a:tblPr firstRow="1" firstCol="1" bandRow="1"/>
              <a:tblGrid>
                <a:gridCol w="3211106"/>
                <a:gridCol w="1337023"/>
                <a:gridCol w="1337023"/>
                <a:gridCol w="1337023"/>
                <a:gridCol w="1337023"/>
                <a:gridCol w="1337023"/>
                <a:gridCol w="1337023"/>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升降次数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温度变化</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0.59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0.98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内容占位符 1"/>
          <p:cNvSpPr txBox="1"/>
          <p:nvPr/>
        </p:nvSpPr>
        <p:spPr bwMode="auto">
          <a:xfrm>
            <a:off x="360854" y="430761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小配重重量</a:t>
            </a:r>
            <a:r>
              <a:rPr lang="en-US" altLang="zh-CN" b="1" i="1" smtClean="0">
                <a:solidFill>
                  <a:srgbClr val="FF0000"/>
                </a:solidFill>
                <a:latin typeface="Times New Roman" panose="02020603050405020304" pitchFamily="18" charset="0"/>
                <a:ea typeface="宋体" panose="02010600030101010101" pitchFamily="2" charset="-122"/>
              </a:rPr>
              <a:t>G</a:t>
            </a:r>
            <a:r>
              <a:rPr lang="zh-CN"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100 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，大配重重量</a:t>
            </a:r>
            <a:r>
              <a:rPr lang="en-US" altLang="zh-CN" b="1" i="1" smtClean="0">
                <a:solidFill>
                  <a:srgbClr val="FF0000"/>
                </a:solidFill>
                <a:latin typeface="Times New Roman" panose="02020603050405020304" pitchFamily="18" charset="0"/>
                <a:ea typeface="宋体" panose="02010600030101010101" pitchFamily="2" charset="-122"/>
              </a:rPr>
              <a:t>G</a:t>
            </a:r>
            <a:r>
              <a:rPr lang="zh-CN"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520 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，合力</a:t>
            </a:r>
            <a:r>
              <a:rPr lang="en-US" altLang="zh-CN" b="1" i="1" smtClean="0">
                <a:solidFill>
                  <a:srgbClr val="FF0000"/>
                </a:solidFill>
                <a:latin typeface="Times New Roman" panose="02020603050405020304" pitchFamily="18" charset="0"/>
                <a:ea typeface="宋体" panose="02010600030101010101" pitchFamily="2" charset="-122"/>
              </a:rPr>
              <a:t>G</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G</a:t>
            </a:r>
            <a:r>
              <a:rPr lang="zh-CN"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G</a:t>
            </a:r>
            <a:r>
              <a:rPr lang="zh-CN"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420 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，每升降一次配重各自移动的距离</a:t>
            </a:r>
            <a:r>
              <a:rPr lang="en-US" altLang="zh-CN" b="1" i="1" smtClean="0">
                <a:solidFill>
                  <a:srgbClr val="FF0000"/>
                </a:solidFill>
                <a:latin typeface="Times New Roman" panose="02020603050405020304" pitchFamily="18" charset="0"/>
                <a:ea typeface="宋体" panose="02010600030101010101" pitchFamily="2" charset="-122"/>
              </a:rPr>
              <a:t>h</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1 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，即绳子一端移动的距离是</a:t>
            </a:r>
            <a:r>
              <a:rPr lang="en-US" altLang="zh-CN" b="1" smtClean="0">
                <a:solidFill>
                  <a:srgbClr val="FF0000"/>
                </a:solidFill>
                <a:latin typeface="Times New Roman" panose="02020603050405020304" pitchFamily="18" charset="0"/>
                <a:ea typeface="宋体" panose="02010600030101010101" pitchFamily="2" charset="-122"/>
              </a:rPr>
              <a:t>1 m</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所以动叶轮对水做的功</a:t>
            </a:r>
            <a:r>
              <a:rPr lang="en-US" altLang="zh-CN" b="1" i="1" smtClean="0">
                <a:solidFill>
                  <a:srgbClr val="FF0000"/>
                </a:solidFill>
                <a:latin typeface="Times New Roman" panose="02020603050405020304" pitchFamily="18" charset="0"/>
                <a:ea typeface="宋体" panose="02010600030101010101" pitchFamily="2" charset="-122"/>
              </a:rPr>
              <a:t>W</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Gh</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420 N</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1 m</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420 J</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由表可知，升降一次水温升高约为</a:t>
            </a:r>
            <a:r>
              <a:rPr lang="en-US" altLang="zh-CN" b="1" smtClean="0">
                <a:solidFill>
                  <a:srgbClr val="FF0000"/>
                </a:solidFill>
                <a:latin typeface="Times New Roman" panose="02020603050405020304" pitchFamily="18" charset="0"/>
                <a:ea typeface="宋体" panose="02010600030101010101" pitchFamily="2" charset="-122"/>
              </a:rPr>
              <a:t>0.2 </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，所以水吸收的热量</a:t>
            </a:r>
            <a:r>
              <a:rPr lang="en-US" altLang="zh-CN" b="1" i="1" smtClean="0">
                <a:solidFill>
                  <a:srgbClr val="FF0000"/>
                </a:solidFill>
                <a:latin typeface="Times New Roman" panose="02020603050405020304" pitchFamily="18" charset="0"/>
                <a:ea typeface="宋体" panose="02010600030101010101" pitchFamily="2" charset="-122"/>
              </a:rPr>
              <a:t>Q</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cm</a:t>
            </a:r>
            <a:r>
              <a:rPr lang="en-US" altLang="zh-CN" b="1" smtClean="0">
                <a:solidFill>
                  <a:srgbClr val="FF0000"/>
                </a:solidFill>
                <a:latin typeface="Times New Roman" panose="02020603050405020304" pitchFamily="18" charset="0"/>
                <a:ea typeface="宋体" panose="02010600030101010101" pitchFamily="2" charset="-122"/>
              </a:rPr>
              <a:t>Δ</a:t>
            </a:r>
            <a:r>
              <a:rPr lang="en-US" altLang="zh-CN" b="1" i="1" smtClean="0">
                <a:solidFill>
                  <a:srgbClr val="FF0000"/>
                </a:solidFill>
                <a:latin typeface="Times New Roman" panose="02020603050405020304" pitchFamily="18" charset="0"/>
                <a:ea typeface="宋体" panose="02010600030101010101" pitchFamily="2" charset="-122"/>
              </a:rPr>
              <a:t>t</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4.2</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10</a:t>
            </a:r>
            <a:r>
              <a:rPr lang="en-US" altLang="zh-CN" b="1" baseline="30000" smtClean="0">
                <a:solidFill>
                  <a:srgbClr val="FF0000"/>
                </a:solidFill>
                <a:latin typeface="Times New Roman" panose="02020603050405020304" pitchFamily="18" charset="0"/>
                <a:ea typeface="宋体" panose="02010600030101010101" pitchFamily="2" charset="-122"/>
              </a:rPr>
              <a:t>3</a:t>
            </a:r>
            <a:r>
              <a:rPr lang="en-US" altLang="zh-CN" b="1" smtClean="0">
                <a:solidFill>
                  <a:srgbClr val="FF0000"/>
                </a:solidFill>
                <a:latin typeface="Times New Roman" panose="02020603050405020304" pitchFamily="18" charset="0"/>
                <a:ea typeface="宋体" panose="02010600030101010101" pitchFamily="2" charset="-122"/>
              </a:rPr>
              <a:t> J</a:t>
            </a:r>
            <a:r>
              <a:rPr lang="en-US" altLang="zh-CN" b="1" i="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kg</a:t>
            </a:r>
            <a:r>
              <a:rPr lang="en-US" altLang="zh-CN" b="1" smtClean="0">
                <a:solidFill>
                  <a:srgbClr val="FF0000"/>
                </a:solidFill>
                <a:latin typeface="Times New Roman" panose="02020603050405020304" pitchFamily="18" charset="0"/>
                <a:ea typeface="Times New Roman" panose="02020603050405020304" pitchFamily="18" charset="0"/>
              </a:rPr>
              <a:t>·</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0.5 kg</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0.2 </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420 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i="1" smtClean="0">
                <a:solidFill>
                  <a:srgbClr val="FF0000"/>
                </a:solidFill>
                <a:latin typeface="Times New Roman" panose="02020603050405020304" pitchFamily="18" charset="0"/>
                <a:ea typeface="宋体" panose="02010600030101010101" pitchFamily="2" charset="-122"/>
              </a:rPr>
              <a:t>W</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Q</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6583"/>
            <a:ext cx="11485848" cy="64633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）本实验中的误差主要来源于</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n49.jpg" descr="id:2147495145;FounderCES"/>
          <p:cNvPicPr/>
          <p:nvPr/>
        </p:nvPicPr>
        <p:blipFill>
          <a:blip r:embed="rId1"/>
          <a:stretch>
            <a:fillRect/>
          </a:stretch>
        </p:blipFill>
        <p:spPr>
          <a:xfrm>
            <a:off x="4655046" y="2175247"/>
            <a:ext cx="2736304" cy="2770968"/>
          </a:xfrm>
          <a:prstGeom prst="rect">
            <a:avLst/>
          </a:prstGeom>
        </p:spPr>
      </p:pic>
      <p:sp>
        <p:nvSpPr>
          <p:cNvPr id="4" name="矩形 3"/>
          <p:cNvSpPr/>
          <p:nvPr/>
        </p:nvSpPr>
        <p:spPr>
          <a:xfrm>
            <a:off x="5257812" y="5055567"/>
            <a:ext cx="1576072" cy="461665"/>
          </a:xfrm>
          <a:prstGeom prst="rect">
            <a:avLst/>
          </a:prstGeom>
        </p:spPr>
        <p:txBody>
          <a:bodyPr wrap="none">
            <a:spAutoFit/>
          </a:bodyPr>
          <a:lstStyle/>
          <a:p>
            <a:pPr algn="just">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4891594" y="1400411"/>
            <a:ext cx="4515980"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克服摩擦力做功消耗一部分能量</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91543"/>
            <a:ext cx="11485848" cy="230695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日，全球最大的压缩空气储能项目在我国并网发电，工作原理如图所示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在用电低谷时段利用电网多余电能驱动压缩机压缩空气，使空气</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填能量形式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）增大；在用电高峰时段高压空气被释放，膨胀对外</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使膨胀机转动，将内能转化</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带动发电机产生电能输送至电网</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中考提分新题-24.eps" descr="id:2147495160;FounderCES"/>
          <p:cNvPicPr/>
          <p:nvPr/>
        </p:nvPicPr>
        <p:blipFill>
          <a:blip r:embed="rId1"/>
          <a:stretch>
            <a:fillRect/>
          </a:stretch>
        </p:blipFill>
        <p:spPr>
          <a:xfrm>
            <a:off x="360854" y="836712"/>
            <a:ext cx="7534552" cy="561921"/>
          </a:xfrm>
          <a:prstGeom prst="rect">
            <a:avLst/>
          </a:prstGeom>
        </p:spPr>
      </p:pic>
      <p:pic>
        <p:nvPicPr>
          <p:cNvPr id="4" name="gyc22.jpg" descr="id:2147495167;FounderCES"/>
          <p:cNvPicPr/>
          <p:nvPr/>
        </p:nvPicPr>
        <p:blipFill>
          <a:blip r:embed="rId2"/>
          <a:stretch>
            <a:fillRect/>
          </a:stretch>
        </p:blipFill>
        <p:spPr>
          <a:xfrm>
            <a:off x="3969890" y="3717032"/>
            <a:ext cx="3960440" cy="2285433"/>
          </a:xfrm>
          <a:prstGeom prst="rect">
            <a:avLst/>
          </a:prstGeom>
        </p:spPr>
      </p:pic>
      <p:sp>
        <p:nvSpPr>
          <p:cNvPr id="5" name="矩形 4"/>
          <p:cNvSpPr/>
          <p:nvPr/>
        </p:nvSpPr>
        <p:spPr>
          <a:xfrm>
            <a:off x="5197232" y="6002465"/>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1233166" y="2656829"/>
            <a:ext cx="803425" cy="461665"/>
          </a:xfrm>
          <a:prstGeom prst="rect">
            <a:avLst/>
          </a:prstGeom>
        </p:spPr>
        <p:txBody>
          <a:bodyPr wrap="none">
            <a:spAutoFit/>
          </a:bodyPr>
          <a:lstStyle/>
          <a:p>
            <a:r>
              <a:rPr lang="zh-CN" altLang="zh-CN" sz="2400">
                <a:cs typeface="Times New Roman" panose="02020603050405020304" pitchFamily="18" charset="0"/>
              </a:rPr>
              <a:t>内能</a:t>
            </a:r>
            <a:endParaRPr lang="zh-CN" altLang="en-US"/>
          </a:p>
        </p:txBody>
      </p:sp>
      <p:sp>
        <p:nvSpPr>
          <p:cNvPr id="7" name="矩形 6"/>
          <p:cNvSpPr/>
          <p:nvPr/>
        </p:nvSpPr>
        <p:spPr>
          <a:xfrm>
            <a:off x="544433" y="3211404"/>
            <a:ext cx="803425" cy="461665"/>
          </a:xfrm>
          <a:prstGeom prst="rect">
            <a:avLst/>
          </a:prstGeom>
        </p:spPr>
        <p:txBody>
          <a:bodyPr wrap="none">
            <a:spAutoFit/>
          </a:bodyPr>
          <a:lstStyle/>
          <a:p>
            <a:r>
              <a:rPr lang="zh-CN" altLang="zh-CN" sz="2400">
                <a:cs typeface="Times New Roman" panose="02020603050405020304" pitchFamily="18" charset="0"/>
              </a:rPr>
              <a:t>做功</a:t>
            </a:r>
            <a:endParaRPr lang="zh-CN" altLang="en-US"/>
          </a:p>
        </p:txBody>
      </p:sp>
      <p:sp>
        <p:nvSpPr>
          <p:cNvPr id="8" name="矩形 7"/>
          <p:cNvSpPr/>
          <p:nvPr/>
        </p:nvSpPr>
        <p:spPr>
          <a:xfrm>
            <a:off x="5509035" y="3213782"/>
            <a:ext cx="1112805" cy="461665"/>
          </a:xfrm>
          <a:prstGeom prst="rect">
            <a:avLst/>
          </a:prstGeom>
        </p:spPr>
        <p:txBody>
          <a:bodyPr wrap="none">
            <a:spAutoFit/>
          </a:bodyPr>
          <a:lstStyle/>
          <a:p>
            <a:r>
              <a:rPr lang="zh-CN" altLang="zh-CN" sz="2400">
                <a:cs typeface="Times New Roman" panose="02020603050405020304" pitchFamily="18" charset="0"/>
              </a:rPr>
              <a:t>机械能</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6725"/>
            <a:ext cx="11485848" cy="1684244"/>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在用电低谷时段利用电网多余电能驱动压缩机压缩空气，对空气做功，使空气内能增大；在用电高峰时段高压空气被释放，膨胀对外做功，使膨胀机转动，将内能转化为机械能</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22.jpg" descr="id:2147495167;FounderCES"/>
          <p:cNvPicPr/>
          <p:nvPr/>
        </p:nvPicPr>
        <p:blipFill>
          <a:blip r:embed="rId1"/>
          <a:stretch>
            <a:fillRect/>
          </a:stretch>
        </p:blipFill>
        <p:spPr>
          <a:xfrm>
            <a:off x="3718942" y="3015591"/>
            <a:ext cx="3960440" cy="2285433"/>
          </a:xfrm>
          <a:prstGeom prst="rect">
            <a:avLst/>
          </a:prstGeom>
        </p:spPr>
      </p:pic>
      <p:sp>
        <p:nvSpPr>
          <p:cNvPr id="4" name="矩形 3"/>
          <p:cNvSpPr/>
          <p:nvPr/>
        </p:nvSpPr>
        <p:spPr>
          <a:xfrm>
            <a:off x="4946284" y="530102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10</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005764" y="2104796"/>
            <a:ext cx="10840938" cy="1684244"/>
          </a:xfrm>
        </p:spPr>
        <p:txBody>
          <a:bodyPr/>
          <a:lstStyle/>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能说明生活中常见的能量转化过程与实质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能说明什么是能量守恒定律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能用能量守恒的观点分析和解释物理现象</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提优目标BT.eps"/>
          <p:cNvPicPr/>
          <p:nvPr/>
        </p:nvPicPr>
        <p:blipFill>
          <a:blip r:embed="rId1"/>
          <a:stretch>
            <a:fillRect/>
          </a:stretch>
        </p:blipFill>
        <p:spPr>
          <a:xfrm>
            <a:off x="360854" y="2295457"/>
            <a:ext cx="644910" cy="134956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9524"/>
            <a:ext cx="8038608" cy="2862322"/>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如图所示，将一个铁锁从鼻子处放手，结果铁锁摆回时并没有碰到鼻子，这是因为铁锁在摆动过程中部分机械能因为和空气摩擦转化为内能而导致铁锁的机械能减少，这一过程</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59410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的转化和</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守恒定律</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基础巩固提优-24.eps" descr="id:2147495026;FounderCES"/>
          <p:cNvPicPr/>
          <p:nvPr/>
        </p:nvPicPr>
        <p:blipFill>
          <a:blip r:embed="rId1"/>
          <a:stretch>
            <a:fillRect/>
          </a:stretch>
        </p:blipFill>
        <p:spPr>
          <a:xfrm>
            <a:off x="353461" y="722042"/>
            <a:ext cx="7541945" cy="562472"/>
          </a:xfrm>
          <a:prstGeom prst="rect">
            <a:avLst/>
          </a:prstGeom>
        </p:spPr>
      </p:pic>
      <p:pic>
        <p:nvPicPr>
          <p:cNvPr id="4" name="实验原创.eps" descr="id:2147495033;FounderCES"/>
          <p:cNvPicPr/>
          <p:nvPr/>
        </p:nvPicPr>
        <p:blipFill>
          <a:blip r:embed="rId2"/>
          <a:stretch>
            <a:fillRect/>
          </a:stretch>
        </p:blipFill>
        <p:spPr>
          <a:xfrm>
            <a:off x="838622" y="1431799"/>
            <a:ext cx="1800200" cy="457627"/>
          </a:xfrm>
          <a:prstGeom prst="rect">
            <a:avLst/>
          </a:prstGeom>
        </p:spPr>
      </p:pic>
      <p:pic>
        <p:nvPicPr>
          <p:cNvPr id="5" name="gyc19.jpg" descr="id:2147495040;FounderCES"/>
          <p:cNvPicPr/>
          <p:nvPr/>
        </p:nvPicPr>
        <p:blipFill>
          <a:blip r:embed="rId3"/>
          <a:stretch>
            <a:fillRect/>
          </a:stretch>
        </p:blipFill>
        <p:spPr>
          <a:xfrm>
            <a:off x="8659328" y="1115956"/>
            <a:ext cx="2844681" cy="2388856"/>
          </a:xfrm>
          <a:prstGeom prst="rect">
            <a:avLst/>
          </a:prstGeom>
        </p:spPr>
      </p:pic>
      <p:sp>
        <p:nvSpPr>
          <p:cNvPr id="7" name="矩形 6"/>
          <p:cNvSpPr/>
          <p:nvPr/>
        </p:nvSpPr>
        <p:spPr>
          <a:xfrm>
            <a:off x="9448912" y="3579674"/>
            <a:ext cx="1569660" cy="461665"/>
          </a:xfrm>
          <a:prstGeom prst="rect">
            <a:avLst/>
          </a:prstGeom>
        </p:spPr>
        <p:txBody>
          <a:bodyPr wrap="none">
            <a:spAutoFit/>
          </a:bodyPr>
          <a:lstStyle/>
          <a:p>
            <a:pPr algn="just">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矩形 7"/>
          <p:cNvSpPr/>
          <p:nvPr/>
        </p:nvSpPr>
        <p:spPr>
          <a:xfrm>
            <a:off x="3223512" y="3003610"/>
            <a:ext cx="803425" cy="461665"/>
          </a:xfrm>
          <a:prstGeom prst="rect">
            <a:avLst/>
          </a:prstGeom>
        </p:spPr>
        <p:txBody>
          <a:bodyPr wrap="none">
            <a:spAutoFit/>
          </a:bodyPr>
          <a:lstStyle/>
          <a:p>
            <a:r>
              <a:rPr lang="zh-CN" altLang="zh-CN" sz="2400">
                <a:cs typeface="Times New Roman" panose="02020603050405020304" pitchFamily="18" charset="0"/>
              </a:rPr>
              <a:t>符合</a:t>
            </a:r>
            <a:endParaRPr lang="zh-CN" altLang="en-US"/>
          </a:p>
        </p:txBody>
      </p:sp>
      <p:sp>
        <p:nvSpPr>
          <p:cNvPr id="9" name="内容占位符 1"/>
          <p:cNvSpPr txBox="1"/>
          <p:nvPr/>
        </p:nvSpPr>
        <p:spPr bwMode="auto">
          <a:xfrm>
            <a:off x="360854" y="402871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铁锁在摆动过程中部分的机械能因为和空气摩擦转化为内能而导致铁锁的机械能减少，这一过程同样符合能量的转化和守恒定律，即能量的总量保持不变</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2"/>
          <p:cNvSpPr>
            <a:spLocks noGrp="1"/>
          </p:cNvSpPr>
          <p:nvPr/>
        </p:nvSpPr>
        <p:spPr>
          <a:xfrm>
            <a:off x="360680" y="5217160"/>
            <a:ext cx="11485880" cy="1069975"/>
          </a:xfrm>
          <a:prstGeom prst="rect">
            <a:avLst/>
          </a:prstGeom>
          <a:solidFill>
            <a:srgbClr val="E1F4FC"/>
          </a:solidFill>
          <a:ln>
            <a:noFill/>
          </a:ln>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能量守恒定律</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是自然界最普遍、最重要的基本定律之一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要学会用能量的观点解释物理问题和生活中的一些现象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这是重要的科学素养</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4"/>
          <a:stretch>
            <a:fillRect/>
          </a:stretch>
        </p:blipFill>
        <p:spPr>
          <a:xfrm>
            <a:off x="361899" y="5144542"/>
            <a:ext cx="2254058" cy="57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20"/>
                <a:cs typeface="Times New Roman" panose="02020603050405020304" pitchFamily="18" charset="0"/>
              </a:rPr>
              <a:t>                                             </a:t>
            </a:r>
            <a:r>
              <a:rPr lang="en-US" altLang="zh-CN" smtClean="0">
                <a:solidFill>
                  <a:srgbClr val="000000"/>
                </a:solidFill>
                <a:latin typeface="Times New Roman" panose="02020603050405020304" pitchFamily="18" charset="0"/>
                <a:ea typeface="梦源黑体 CN W20"/>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河北邯郸期中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）如图所示是上海世博会中国馆展出名为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叶子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的小型低碳化未来汽车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车顶部的巨型叶子实际上是一个高效光电转换器，它可将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转化为电能；车轮的轮毂其实是四个风力发电机，可以把捕捉到的风能转化为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，充入自身电池储存起来</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783866" y="1621506"/>
            <a:ext cx="4477106" cy="484970"/>
          </a:xfrm>
          <a:prstGeom prst="rect">
            <a:avLst/>
          </a:prstGeom>
        </p:spPr>
      </p:pic>
      <p:sp>
        <p:nvSpPr>
          <p:cNvPr id="4" name="矩形 3"/>
          <p:cNvSpPr/>
          <p:nvPr/>
        </p:nvSpPr>
        <p:spPr>
          <a:xfrm>
            <a:off x="3266643" y="2638946"/>
            <a:ext cx="494046" cy="461665"/>
          </a:xfrm>
          <a:prstGeom prst="rect">
            <a:avLst/>
          </a:prstGeom>
        </p:spPr>
        <p:txBody>
          <a:bodyPr wrap="none">
            <a:spAutoFit/>
          </a:bodyPr>
          <a:lstStyle/>
          <a:p>
            <a:r>
              <a:rPr lang="zh-CN" altLang="zh-CN" sz="2400">
                <a:cs typeface="Times New Roman" panose="02020603050405020304" pitchFamily="18" charset="0"/>
              </a:rPr>
              <a:t>光</a:t>
            </a:r>
            <a:endParaRPr lang="zh-CN" altLang="en-US"/>
          </a:p>
        </p:txBody>
      </p:sp>
      <p:sp>
        <p:nvSpPr>
          <p:cNvPr id="5" name="矩形 4"/>
          <p:cNvSpPr/>
          <p:nvPr/>
        </p:nvSpPr>
        <p:spPr>
          <a:xfrm>
            <a:off x="3266643" y="3201245"/>
            <a:ext cx="494046" cy="461665"/>
          </a:xfrm>
          <a:prstGeom prst="rect">
            <a:avLst/>
          </a:prstGeom>
        </p:spPr>
        <p:txBody>
          <a:bodyPr wrap="none">
            <a:spAutoFit/>
          </a:bodyPr>
          <a:lstStyle/>
          <a:p>
            <a:r>
              <a:rPr lang="zh-CN" altLang="zh-CN" sz="2400">
                <a:cs typeface="Times New Roman" panose="02020603050405020304" pitchFamily="18" charset="0"/>
              </a:rPr>
              <a:t>电</a:t>
            </a:r>
            <a:endParaRPr lang="zh-CN" altLang="en-US"/>
          </a:p>
        </p:txBody>
      </p:sp>
      <p:sp>
        <p:nvSpPr>
          <p:cNvPr id="6" name="内容占位符 1"/>
          <p:cNvSpPr txBox="1"/>
          <p:nvPr/>
        </p:nvSpPr>
        <p:spPr bwMode="auto">
          <a:xfrm>
            <a:off x="360854" y="366523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高效光电转换器，它可将光能转化为电能；风力发电机，可以把捕捉到的风能转化为电能，充入自身电池，再将电能转化为化学能储存起来</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能量守恒定律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，历史上曾经提出了如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图所示的永动机模型，其设计</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处放一小铁球，它会在强磁铁</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的作用下向上滚动，</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时从</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上的小孔下落，又沿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处，开始</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往</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这种永动机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方案</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从具体的过程分析，写出你判断的理由</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chemeClr val="bg1"/>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u="sng"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u="sng" smtClean="0">
                <a:solidFill>
                  <a:schemeClr val="bg1"/>
                </a:solidFill>
                <a:latin typeface="宋体" panose="02010600030101010101" pitchFamily="2" charset="-122"/>
                <a:ea typeface="宋体" panose="02010600030101010101" pitchFamily="2" charset="-122"/>
                <a:cs typeface="Times New Roman" panose="02020603050405020304" pitchFamily="18" charset="0"/>
              </a:rPr>
              <a:t>.</a:t>
            </a:r>
            <a:endParaRPr lang="en-US" altLang="zh-CN" u="sng" smtClean="0">
              <a:solidFill>
                <a:schemeClr val="bg1"/>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r>
              <a:rPr lang="en-US" altLang="zh-CN" u="sng"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u="sng" smtClean="0">
                <a:solidFill>
                  <a:schemeClr val="bg1"/>
                </a:solidFill>
                <a:latin typeface="宋体" panose="02010600030101010101" pitchFamily="2" charset="-122"/>
                <a:ea typeface="宋体" panose="02010600030101010101" pitchFamily="2" charset="-122"/>
                <a:cs typeface="Times New Roman" panose="02020603050405020304" pitchFamily="18" charset="0"/>
              </a:rPr>
              <a:t>.</a:t>
            </a:r>
            <a:endParaRPr lang="en-US" altLang="zh-CN" u="sng" smtClean="0">
              <a:solidFill>
                <a:schemeClr val="bg1"/>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r>
              <a:rPr lang="en-US" altLang="zh-CN" u="sng">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u="sng"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694606" y="845338"/>
            <a:ext cx="3377051" cy="449485"/>
          </a:xfrm>
          <a:prstGeom prst="rect">
            <a:avLst/>
          </a:prstGeom>
        </p:spPr>
      </p:pic>
      <p:pic>
        <p:nvPicPr>
          <p:cNvPr id="5" name="gh22.jpg" descr="id:2147495068;FounderCES"/>
          <p:cNvPicPr/>
          <p:nvPr/>
        </p:nvPicPr>
        <p:blipFill>
          <a:blip r:embed="rId2"/>
          <a:stretch>
            <a:fillRect/>
          </a:stretch>
        </p:blipFill>
        <p:spPr>
          <a:xfrm>
            <a:off x="8903518" y="845338"/>
            <a:ext cx="2810974" cy="1900219"/>
          </a:xfrm>
          <a:prstGeom prst="rect">
            <a:avLst/>
          </a:prstGeom>
        </p:spPr>
      </p:pic>
      <p:sp>
        <p:nvSpPr>
          <p:cNvPr id="6" name="矩形 5"/>
          <p:cNvSpPr/>
          <p:nvPr/>
        </p:nvSpPr>
        <p:spPr>
          <a:xfrm>
            <a:off x="10247990" y="2848725"/>
            <a:ext cx="1576072" cy="461665"/>
          </a:xfrm>
          <a:prstGeom prst="rect">
            <a:avLst/>
          </a:prstGeom>
        </p:spPr>
        <p:txBody>
          <a:bodyPr wrap="none">
            <a:spAutoFit/>
          </a:bodyPr>
          <a:lstStyle/>
          <a:p>
            <a:r>
              <a:rPr lang="zh-CN" altLang="zh-CN" sz="2400" b="0">
                <a:solidFill>
                  <a:srgbClr val="000000"/>
                </a:solidFill>
                <a:cs typeface="Times New Roman" panose="02020603050405020304" pitchFamily="18" charset="0"/>
              </a:rPr>
              <a:t>（第</a:t>
            </a:r>
            <a:r>
              <a:rPr lang="en-US" altLang="zh-CN" sz="2400" b="0">
                <a:solidFill>
                  <a:srgbClr val="000000"/>
                </a:solidFill>
              </a:rPr>
              <a:t>3</a:t>
            </a:r>
            <a:r>
              <a:rPr lang="zh-CN" altLang="zh-CN" sz="2400" b="0">
                <a:solidFill>
                  <a:srgbClr val="000000"/>
                </a:solidFill>
                <a:cs typeface="Times New Roman" panose="02020603050405020304" pitchFamily="18" charset="0"/>
              </a:rPr>
              <a:t>题）</a:t>
            </a:r>
            <a:endParaRPr lang="zh-CN" altLang="en-US" b="0"/>
          </a:p>
        </p:txBody>
      </p:sp>
      <p:sp>
        <p:nvSpPr>
          <p:cNvPr id="3" name="矩形 2"/>
          <p:cNvSpPr/>
          <p:nvPr/>
        </p:nvSpPr>
        <p:spPr>
          <a:xfrm>
            <a:off x="3701690" y="3014204"/>
            <a:ext cx="1112805" cy="461665"/>
          </a:xfrm>
          <a:prstGeom prst="rect">
            <a:avLst/>
          </a:prstGeom>
        </p:spPr>
        <p:txBody>
          <a:bodyPr wrap="none">
            <a:spAutoFit/>
          </a:bodyPr>
          <a:lstStyle/>
          <a:p>
            <a:r>
              <a:rPr lang="zh-CN" altLang="zh-CN" sz="2400">
                <a:cs typeface="Times New Roman" panose="02020603050405020304" pitchFamily="18" charset="0"/>
              </a:rPr>
              <a:t>不可行</a:t>
            </a:r>
            <a:endParaRPr lang="zh-CN" altLang="en-US"/>
          </a:p>
        </p:txBody>
      </p:sp>
      <p:sp>
        <p:nvSpPr>
          <p:cNvPr id="7" name="矩形 6"/>
          <p:cNvSpPr/>
          <p:nvPr/>
        </p:nvSpPr>
        <p:spPr>
          <a:xfrm>
            <a:off x="360854" y="3427932"/>
            <a:ext cx="11463208" cy="2308324"/>
          </a:xfrm>
          <a:prstGeom prst="rect">
            <a:avLst/>
          </a:prstGeom>
        </p:spPr>
        <p:txBody>
          <a:bodyPr wrap="square">
            <a:spAutoFit/>
          </a:bodyPr>
          <a:lstStyle/>
          <a:p>
            <a:pPr algn="just">
              <a:lnSpc>
                <a:spcPct val="150000"/>
              </a:lnSpc>
              <a:spcAft>
                <a:spcPts val="0"/>
              </a:spcAft>
            </a:pPr>
            <a:r>
              <a:rPr lang="en-US" altLang="zh-CN" sz="2400" smtClean="0">
                <a:cs typeface="Times New Roman" panose="02020603050405020304" pitchFamily="18" charset="0"/>
              </a:rPr>
              <a:t>                                                                             </a:t>
            </a:r>
            <a:r>
              <a:rPr lang="zh-CN" altLang="zh-CN" sz="2400" smtClean="0">
                <a:cs typeface="Times New Roman" panose="02020603050405020304" pitchFamily="18" charset="0"/>
              </a:rPr>
              <a:t>小</a:t>
            </a:r>
            <a:r>
              <a:rPr lang="zh-CN" altLang="zh-CN" sz="2400">
                <a:cs typeface="Times New Roman" panose="02020603050405020304" pitchFamily="18" charset="0"/>
              </a:rPr>
              <a:t>铁球在</a:t>
            </a:r>
            <a:r>
              <a:rPr lang="en-US" altLang="zh-CN" sz="2400" i="1">
                <a:cs typeface="Times New Roman" panose="02020603050405020304" pitchFamily="18" charset="0"/>
              </a:rPr>
              <a:t>C</a:t>
            </a:r>
            <a:r>
              <a:rPr lang="zh-CN" altLang="zh-CN" sz="2400">
                <a:cs typeface="Times New Roman" panose="02020603050405020304" pitchFamily="18" charset="0"/>
              </a:rPr>
              <a:t>处受到磁铁的吸引力大于在</a:t>
            </a:r>
            <a:r>
              <a:rPr lang="en-US" altLang="zh-CN" sz="2400" i="1">
                <a:cs typeface="Times New Roman" panose="02020603050405020304" pitchFamily="18" charset="0"/>
              </a:rPr>
              <a:t>B</a:t>
            </a:r>
            <a:r>
              <a:rPr lang="zh-CN" altLang="zh-CN" sz="2400">
                <a:cs typeface="Times New Roman" panose="02020603050405020304" pitchFamily="18" charset="0"/>
              </a:rPr>
              <a:t>处受到的吸引力，所以小铁球不会从小孔落回到</a:t>
            </a:r>
            <a:r>
              <a:rPr lang="en-US" altLang="zh-CN" sz="2400" i="1">
                <a:cs typeface="Times New Roman" panose="02020603050405020304" pitchFamily="18" charset="0"/>
              </a:rPr>
              <a:t>B</a:t>
            </a:r>
            <a:r>
              <a:rPr lang="zh-CN" altLang="zh-CN" sz="2400">
                <a:cs typeface="Times New Roman" panose="02020603050405020304" pitchFamily="18" charset="0"/>
              </a:rPr>
              <a:t>处，而会被磁铁吸引，能量在转化和转移过程中遵循能量守恒定律，小铁球在轨道上受摩擦力的作用，有部分机械能转化为内能，所以该永动机模型不可行</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7980"/>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济南市中区模拟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）被医学界称为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益智运动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的平衡车运动，可使人的身体轻松活跃，促使小脑的发育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平衡车行驶时最主要的能量转化</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刹车时，伴随着能量从机械能转化为内能，内能散失到空气中，此过程中所有的能量</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总和</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013030" y="1627132"/>
            <a:ext cx="2505814" cy="461665"/>
          </a:xfrm>
          <a:prstGeom prst="rect">
            <a:avLst/>
          </a:prstGeom>
        </p:spPr>
        <p:txBody>
          <a:bodyPr wrap="none">
            <a:spAutoFit/>
          </a:bodyPr>
          <a:lstStyle/>
          <a:p>
            <a:r>
              <a:rPr lang="zh-CN" altLang="zh-CN" sz="2400" spc="-150">
                <a:cs typeface="Times New Roman" panose="02020603050405020304" pitchFamily="18" charset="0"/>
              </a:rPr>
              <a:t>电能转化为机械能</a:t>
            </a:r>
            <a:endParaRPr lang="zh-CN" altLang="en-US" spc="-150"/>
          </a:p>
        </p:txBody>
      </p:sp>
      <p:sp>
        <p:nvSpPr>
          <p:cNvPr id="5" name="矩形 4"/>
          <p:cNvSpPr/>
          <p:nvPr/>
        </p:nvSpPr>
        <p:spPr>
          <a:xfrm>
            <a:off x="1118028" y="2710251"/>
            <a:ext cx="803425" cy="461665"/>
          </a:xfrm>
          <a:prstGeom prst="rect">
            <a:avLst/>
          </a:prstGeom>
        </p:spPr>
        <p:txBody>
          <a:bodyPr wrap="none">
            <a:spAutoFit/>
          </a:bodyPr>
          <a:lstStyle/>
          <a:p>
            <a:r>
              <a:rPr lang="zh-CN" altLang="zh-CN" sz="2400">
                <a:cs typeface="Times New Roman" panose="02020603050405020304" pitchFamily="18" charset="0"/>
              </a:rPr>
              <a:t>不变</a:t>
            </a:r>
            <a:endParaRPr lang="zh-CN" altLang="en-US"/>
          </a:p>
        </p:txBody>
      </p:sp>
      <p:sp>
        <p:nvSpPr>
          <p:cNvPr id="6" name="内容占位符 2"/>
          <p:cNvSpPr txBox="1"/>
          <p:nvPr/>
        </p:nvSpPr>
        <p:spPr bwMode="auto">
          <a:xfrm>
            <a:off x="360854" y="316817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mtClean="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平衡车行驶时，平衡车的电动机主要将电能转化为机械能；根据能量守恒定律可知，在能量的转化和转移过程中，所有的能量总和是不变的</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3"/>
          <p:cNvSpPr txBox="1"/>
          <p:nvPr/>
        </p:nvSpPr>
        <p:spPr bwMode="auto">
          <a:xfrm>
            <a:off x="360854" y="4284214"/>
            <a:ext cx="11485848" cy="1754326"/>
          </a:xfrm>
          <a:prstGeom prst="rect">
            <a:avLst/>
          </a:prstGeom>
          <a:solidFill>
            <a:srgbClr val="E1F4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对于能量的转化与守恒</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初中阶段只要求会定性分析即可</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高中阶段我们会进一步学习相关知识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并要求计算能量的多少及转化情况</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如机械能守恒定律及热力学第一定律的相关计算等</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1"/>
          <a:stretch>
            <a:fillRect/>
          </a:stretch>
        </p:blipFill>
        <p:spPr>
          <a:xfrm>
            <a:off x="360854" y="4284214"/>
            <a:ext cx="2592288" cy="5786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94992" cy="5170646"/>
          </a:xfrm>
        </p:spPr>
        <p:txBody>
          <a:bodyPr/>
          <a:lstStyle/>
          <a:p>
            <a:pPr hangingPunct="0">
              <a:spcAft>
                <a:spcPts val="0"/>
              </a:spcAft>
              <a:tabLst>
                <a:tab pos="5941060" algn="l"/>
              </a:tabLst>
            </a:pPr>
            <a:r>
              <a:rPr lang="en-US" altLang="zh-CN" sz="22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山东潍坊安丘期中</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）中国古代玩具饮水鸟被誉为</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斯坦也吃惊的玩具</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它的神奇之处在于能不停</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点头</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喝</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它的下球中装有乙醚（</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乙醚极易汽化</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），乙醚</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空气中的</a:t>
            </a:r>
            <a:r>
              <a:rPr lang="zh-CN"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热量汽化后气压增大将</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乙醚压入上球，饮水鸟的</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r>
              <a:rPr lang="zh-CN"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a:t>
            </a:r>
            <a:r>
              <a:rPr lang="en-US" altLang="zh-CN" sz="22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低头喝水</a:t>
            </a:r>
            <a:r>
              <a:rPr lang="en-US" altLang="zh-CN" sz="22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，如图乙，此时上下球</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连通，气压相同</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乙醚</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流回下球，恢复图甲状态，如此反复</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饮水鸟</a:t>
            </a:r>
            <a:r>
              <a:rPr lang="en-US" altLang="zh-CN" sz="220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的能量转化过程不遵循能量守恒定律</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即使没有能量补充</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饮水鸟</a:t>
            </a:r>
            <a:r>
              <a:rPr lang="en-US" altLang="zh-CN" sz="220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也不会停止运动</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下球中乙醚汽化的过程</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是通过热传递的方式改变了内能大小</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饮水鸟</a:t>
            </a:r>
            <a:r>
              <a:rPr lang="en-US" altLang="zh-CN" sz="220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将机械能转化为内能</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使乙醚内能增加发生汽化</a:t>
            </a:r>
            <a:r>
              <a:rPr lang="zh-CN" altLang="zh-CN" sz="22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现象</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思维拓展提优-24.eps" descr="id:2147495096;FounderCES"/>
          <p:cNvPicPr/>
          <p:nvPr/>
        </p:nvPicPr>
        <p:blipFill>
          <a:blip r:embed="rId1"/>
          <a:stretch>
            <a:fillRect/>
          </a:stretch>
        </p:blipFill>
        <p:spPr>
          <a:xfrm>
            <a:off x="360854" y="764704"/>
            <a:ext cx="7534552" cy="561921"/>
          </a:xfrm>
          <a:prstGeom prst="rect">
            <a:avLst/>
          </a:prstGeom>
        </p:spPr>
      </p:pic>
      <p:pic>
        <p:nvPicPr>
          <p:cNvPr id="4" name="gyc17.jpg" descr="id:2147495103;FounderCES"/>
          <p:cNvPicPr/>
          <p:nvPr/>
        </p:nvPicPr>
        <p:blipFill>
          <a:blip r:embed="rId2"/>
          <a:stretch>
            <a:fillRect/>
          </a:stretch>
        </p:blipFill>
        <p:spPr>
          <a:xfrm>
            <a:off x="8385085" y="1717770"/>
            <a:ext cx="3456384" cy="1659800"/>
          </a:xfrm>
          <a:prstGeom prst="rect">
            <a:avLst/>
          </a:prstGeom>
        </p:spPr>
      </p:pic>
      <p:sp>
        <p:nvSpPr>
          <p:cNvPr id="5" name="矩形 4"/>
          <p:cNvSpPr/>
          <p:nvPr/>
        </p:nvSpPr>
        <p:spPr>
          <a:xfrm>
            <a:off x="9321482" y="3380341"/>
            <a:ext cx="145424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5</a:t>
            </a:r>
            <a:r>
              <a:rPr lang="zh-CN" altLang="zh-CN" sz="2200" b="0">
                <a:solidFill>
                  <a:srgbClr val="000000"/>
                </a:solidFill>
                <a:cs typeface="Times New Roman" panose="02020603050405020304" pitchFamily="18" charset="0"/>
              </a:rPr>
              <a:t>题）</a:t>
            </a:r>
            <a:endParaRPr lang="zh-CN" altLang="zh-CN" sz="2200" b="0">
              <a:solidFill>
                <a:srgbClr val="000000"/>
              </a:solidFill>
              <a:cs typeface="Times New Roman" panose="02020603050405020304" pitchFamily="18" charset="0"/>
            </a:endParaRPr>
          </a:p>
        </p:txBody>
      </p:sp>
      <p:sp>
        <p:nvSpPr>
          <p:cNvPr id="6" name="矩形 5"/>
          <p:cNvSpPr/>
          <p:nvPr/>
        </p:nvSpPr>
        <p:spPr>
          <a:xfrm>
            <a:off x="6268100" y="4017092"/>
            <a:ext cx="388248" cy="430887"/>
          </a:xfrm>
          <a:prstGeom prst="rect">
            <a:avLst/>
          </a:prstGeom>
        </p:spPr>
        <p:txBody>
          <a:bodyPr wrap="none">
            <a:spAutoFit/>
          </a:bodyPr>
          <a:lstStyle/>
          <a:p>
            <a:r>
              <a:rPr lang="en-US" altLang="zh-CN" sz="2200"/>
              <a:t>C</a:t>
            </a:r>
            <a:endParaRPr lang="zh-CN" altLang="en-U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976292"/>
            <a:ext cx="11485848" cy="2792239"/>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饮水鸟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的能量转化过程遵循能量守恒定律，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错误；由题意知，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饮水鸟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与外界通过热传递发生了能量的转移，因此，如果没有能量补充，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饮水鸟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会停止运动，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错误；下球中乙醚汽化的过程，是通过热传递的方式改变了内能大小，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饮水鸟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中乙醚通过热传递使内能增加，而不是通过将机械能转化为内能，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gyc17.jpg" descr="id:2147495103;FounderCES"/>
          <p:cNvPicPr/>
          <p:nvPr/>
        </p:nvPicPr>
        <p:blipFill>
          <a:blip r:embed="rId1"/>
          <a:stretch>
            <a:fillRect/>
          </a:stretch>
        </p:blipFill>
        <p:spPr>
          <a:xfrm>
            <a:off x="4006974" y="3299132"/>
            <a:ext cx="4752528" cy="2282225"/>
          </a:xfrm>
          <a:prstGeom prst="rect">
            <a:avLst/>
          </a:prstGeom>
        </p:spPr>
      </p:pic>
      <p:sp>
        <p:nvSpPr>
          <p:cNvPr id="8" name="矩形 7"/>
          <p:cNvSpPr/>
          <p:nvPr/>
        </p:nvSpPr>
        <p:spPr>
          <a:xfrm>
            <a:off x="5519435" y="5557380"/>
            <a:ext cx="1454244"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5</a:t>
            </a:r>
            <a:r>
              <a:rPr lang="zh-CN" altLang="zh-CN" sz="2200" b="0">
                <a:solidFill>
                  <a:srgbClr val="000000"/>
                </a:solidFill>
                <a:cs typeface="Times New Roman" panose="02020603050405020304" pitchFamily="18" charset="0"/>
              </a:rPr>
              <a:t>题）</a:t>
            </a:r>
            <a:endParaRPr lang="zh-CN" altLang="zh-CN" sz="2200" b="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82787"/>
            <a:ext cx="11485848" cy="5078313"/>
          </a:xfrm>
        </p:spPr>
        <p:txBody>
          <a:bodyPr/>
          <a:lstStyle/>
          <a:p>
            <a:pPr>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20"/>
                <a:cs typeface="Times New Roman" panose="02020603050405020304" pitchFamily="18" charset="0"/>
              </a:rPr>
              <a:t>                                          </a:t>
            </a:r>
            <a:r>
              <a:rPr lang="en-US" altLang="zh-CN" smtClean="0">
                <a:solidFill>
                  <a:srgbClr val="000000"/>
                </a:solidFill>
                <a:latin typeface="Times New Roman" panose="02020603050405020304" pitchFamily="18" charset="0"/>
                <a:ea typeface="梦源黑体 CN W20"/>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山西中考改编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）近年来风能和太阳能发电逐渐增多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为增加供电稳定性</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储能系统进行调节</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研究发现可利用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深井拉铁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技术储存电能，还能实现废旧矿井的再利用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如图所示，用电低峰时，电动机利用多余电能将重物提升至高处；用电高峰时，重物下降带动发电机发电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改进技术和设备后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该装置可成为永动机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用电低峰时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重物上升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机械能转化为电能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用电高峰时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重物下降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电能转化为机械能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重物质量一定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井越深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能储存的电能越</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711858" y="1016509"/>
            <a:ext cx="5257791" cy="473142"/>
          </a:xfrm>
          <a:prstGeom prst="rect">
            <a:avLst/>
          </a:prstGeom>
        </p:spPr>
      </p:pic>
      <p:pic>
        <p:nvPicPr>
          <p:cNvPr id="4" name="gyc21.jpg" descr="id:2147495124;FounderCES"/>
          <p:cNvPicPr/>
          <p:nvPr/>
        </p:nvPicPr>
        <p:blipFill>
          <a:blip r:embed="rId2"/>
          <a:stretch>
            <a:fillRect/>
          </a:stretch>
        </p:blipFill>
        <p:spPr>
          <a:xfrm>
            <a:off x="7463358" y="3133619"/>
            <a:ext cx="3024336" cy="2422922"/>
          </a:xfrm>
          <a:prstGeom prst="rect">
            <a:avLst/>
          </a:prstGeom>
        </p:spPr>
      </p:pic>
      <p:sp>
        <p:nvSpPr>
          <p:cNvPr id="5" name="矩形 4"/>
          <p:cNvSpPr/>
          <p:nvPr/>
        </p:nvSpPr>
        <p:spPr>
          <a:xfrm>
            <a:off x="8190696" y="5517048"/>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6</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1774726" y="3172073"/>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4173</Words>
  <Application>WPS 演示</Application>
  <PresentationFormat>自定义</PresentationFormat>
  <Paragraphs>196</Paragraphs>
  <Slides>19</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19</vt:i4>
      </vt:variant>
    </vt:vector>
  </HeadingPairs>
  <TitlesOfParts>
    <vt:vector size="33" baseType="lpstr">
      <vt:lpstr>Arial</vt:lpstr>
      <vt:lpstr>宋体</vt:lpstr>
      <vt:lpstr>Wingdings</vt:lpstr>
      <vt:lpstr>Times New Roman</vt:lpstr>
      <vt:lpstr>楷体</vt:lpstr>
      <vt:lpstr>微软雅黑</vt:lpstr>
      <vt:lpstr>仿宋</vt:lpstr>
      <vt:lpstr>黑体</vt:lpstr>
      <vt:lpstr>梦源黑体 CN W20</vt:lpstr>
      <vt:lpstr>Arial Unicode MS</vt:lpstr>
      <vt:lpstr>Calibri</vt:lpstr>
      <vt:lpstr>隶书</vt:lpstr>
      <vt:lpstr>汉仪雅酷黑简</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梦婷</cp:lastModifiedBy>
  <cp:revision>459</cp:revision>
  <dcterms:created xsi:type="dcterms:W3CDTF">2020-11-06T05:24:00Z</dcterms:created>
  <dcterms:modified xsi:type="dcterms:W3CDTF">2025-09-16T01:00:42Z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B7940BF9AF744A95AFC2AE3EDE545275_12</vt:lpwstr>
  </property>
</Properties>
</file>